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E6D8-49E8-4766-AC9D-3628052094F4}" type="datetimeFigureOut">
              <a:rPr lang="vi-VN" smtClean="0"/>
              <a:pPr/>
              <a:t>08/07/2016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3919-C987-47DF-AB78-39BE955D03E9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0"/>
            <a:ext cx="871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19" y="1767212"/>
          <a:ext cx="8501125" cy="34477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58136"/>
                <a:gridCol w="1099283"/>
                <a:gridCol w="1099283"/>
                <a:gridCol w="1172569"/>
                <a:gridCol w="1172569"/>
                <a:gridCol w="1099285"/>
              </a:tblGrid>
              <a:tr h="82653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endParaRPr lang="vi-V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vi-V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5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gấp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mấy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mấy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8992" y="4429132"/>
          <a:ext cx="500066" cy="714380"/>
        </p:xfrm>
        <a:graphic>
          <a:graphicData uri="http://schemas.openxmlformats.org/presentationml/2006/ole">
            <p:oleObj spid="_x0000_s1026" name="Equation" r:id="rId3" imgW="15228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2462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8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00892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72000" y="4429132"/>
          <a:ext cx="285752" cy="805301"/>
        </p:xfrm>
        <a:graphic>
          <a:graphicData uri="http://schemas.openxmlformats.org/presentationml/2006/ole">
            <p:oleObj spid="_x0000_s1028" name="Equation" r:id="rId4" imgW="13968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789622" y="4429132"/>
          <a:ext cx="282576" cy="714380"/>
        </p:xfrm>
        <a:graphic>
          <a:graphicData uri="http://schemas.openxmlformats.org/presentationml/2006/ole">
            <p:oleObj spid="_x0000_s1029" name="Equation" r:id="rId5" imgW="13968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000892" y="4429132"/>
          <a:ext cx="285752" cy="714380"/>
        </p:xfrm>
        <a:graphic>
          <a:graphicData uri="http://schemas.openxmlformats.org/presentationml/2006/ole">
            <p:oleObj spid="_x0000_s1030" name="Equation" r:id="rId6" imgW="13968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083576" y="4429132"/>
          <a:ext cx="346076" cy="1285884"/>
        </p:xfrm>
        <a:graphic>
          <a:graphicData uri="http://schemas.openxmlformats.org/presentationml/2006/ole">
            <p:oleObj spid="_x0000_s1031" name="Equation" r:id="rId7" imgW="2030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04800" y="5778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2:</a:t>
            </a:r>
            <a:r>
              <a:rPr lang="en-US" sz="2800" b="1" dirty="0">
                <a:solidFill>
                  <a:srgbClr val="66FF33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7 con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trâu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bò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nhiều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hơn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trâu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28 con.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trâu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phần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mấy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bò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5410200" y="187325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0000"/>
                </a:solidFill>
                <a:latin typeface="Times New Roman" pitchFamily="18" charset="0"/>
              </a:rPr>
              <a:t>Bài giải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048000" y="2438400"/>
            <a:ext cx="6781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con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bò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có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là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28 + 7 = 35 (con)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  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bò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gấp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trâu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một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lần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là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35 : 7 = 5 (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lần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Vậy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trâu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     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bò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                                               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Đáp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A50021"/>
                </a:solidFill>
                <a:latin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A50021"/>
                </a:solidFill>
                <a:latin typeface="Times New Roman" pitchFamily="18" charset="0"/>
              </a:rPr>
              <a:t>:</a:t>
            </a:r>
            <a:r>
              <a:rPr lang="en-US" sz="2400" b="1" i="1" dirty="0">
                <a:solidFill>
                  <a:srgbClr val="A50021"/>
                </a:solidFill>
              </a:rPr>
              <a:t>     .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6934200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Times New Roman" pitchFamily="18" charset="0"/>
              </a:rPr>
              <a:t>1</a:t>
            </a:r>
            <a:r>
              <a:rPr lang="en-US" sz="2400" b="1">
                <a:solidFill>
                  <a:srgbClr val="A50021"/>
                </a:solidFill>
              </a:rPr>
              <a:t> </a:t>
            </a:r>
            <a:r>
              <a:rPr lang="en-US" sz="2400" b="1">
                <a:solidFill>
                  <a:srgbClr val="CC0000"/>
                </a:solidFill>
              </a:rPr>
              <a:t>                                       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9342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7848600" y="5486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7848600" y="5029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6934200" y="4876800"/>
            <a:ext cx="381000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7848600" y="5486400"/>
            <a:ext cx="381000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990600" y="1905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0000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152400" y="245427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- Trâu: 7 con.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152400" y="2895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- Bò nhiều hơn trâu: 28 con.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152400" y="3352800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- Số trâu bằng một phần mấy số bò? </a:t>
            </a:r>
          </a:p>
        </p:txBody>
      </p:sp>
      <p:sp>
        <p:nvSpPr>
          <p:cNvPr id="62502" name="Line 38"/>
          <p:cNvSpPr>
            <a:spLocks noChangeShapeType="1"/>
          </p:cNvSpPr>
          <p:nvPr/>
        </p:nvSpPr>
        <p:spPr bwMode="auto">
          <a:xfrm>
            <a:off x="3886200" y="1981200"/>
            <a:ext cx="0" cy="3810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/>
      <p:bldP spid="62472" grpId="0"/>
      <p:bldP spid="62473" grpId="0"/>
      <p:bldP spid="62474" grpId="0"/>
      <p:bldP spid="62475" grpId="0"/>
      <p:bldP spid="62476" grpId="0"/>
      <p:bldP spid="62477" grpId="0"/>
      <p:bldP spid="62478" grpId="0" animBg="1"/>
      <p:bldP spid="62479" grpId="0" animBg="1"/>
      <p:bldP spid="62498" grpId="0"/>
      <p:bldP spid="62499" grpId="0"/>
      <p:bldP spid="62500" grpId="0"/>
      <p:bldP spid="62501" grpId="0"/>
      <p:bldP spid="625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2400" y="746125"/>
            <a:ext cx="9067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5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48 con,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962400" y="3382963"/>
            <a:ext cx="1752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219200" y="3884613"/>
            <a:ext cx="678180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Số vịt đang bơi ở dưới ao là:</a:t>
            </a:r>
          </a:p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48 : 8 = 6 (con vịt)</a:t>
            </a:r>
          </a:p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Trên bờ có số con vịt là:</a:t>
            </a:r>
          </a:p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 48 - 6 = 42 (con vịt)</a:t>
            </a:r>
          </a:p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                    Đáp số: 42 con vịt.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5181600" y="60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5181600" y="9144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5181600" y="9906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581400" y="1676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48 con vịt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066800" y="1524000"/>
            <a:ext cx="1828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2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200" b="1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838200" y="2286000"/>
            <a:ext cx="914400" cy="292100"/>
            <a:chOff x="1392" y="2448"/>
            <a:chExt cx="1920" cy="96"/>
          </a:xfrm>
        </p:grpSpPr>
        <p:sp>
          <p:nvSpPr>
            <p:cNvPr id="63510" name="Line 40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11" name="Line 41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12" name="Line 42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752600" y="2286000"/>
            <a:ext cx="914400" cy="292100"/>
            <a:chOff x="1392" y="2448"/>
            <a:chExt cx="1920" cy="96"/>
          </a:xfrm>
        </p:grpSpPr>
        <p:sp>
          <p:nvSpPr>
            <p:cNvPr id="63514" name="Line 44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15" name="Line 45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16" name="Line 46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667000" y="2286000"/>
            <a:ext cx="914400" cy="292100"/>
            <a:chOff x="1392" y="2448"/>
            <a:chExt cx="1920" cy="96"/>
          </a:xfrm>
        </p:grpSpPr>
        <p:sp>
          <p:nvSpPr>
            <p:cNvPr id="63518" name="Line 48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19" name="Line 49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20" name="Line 50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581400" y="2286000"/>
            <a:ext cx="914400" cy="292100"/>
            <a:chOff x="1392" y="2448"/>
            <a:chExt cx="1920" cy="96"/>
          </a:xfrm>
        </p:grpSpPr>
        <p:sp>
          <p:nvSpPr>
            <p:cNvPr id="63522" name="Line 52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23" name="Line 53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24" name="Line 54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495800" y="2286000"/>
            <a:ext cx="914400" cy="292100"/>
            <a:chOff x="1392" y="2448"/>
            <a:chExt cx="1920" cy="96"/>
          </a:xfrm>
        </p:grpSpPr>
        <p:sp>
          <p:nvSpPr>
            <p:cNvPr id="63526" name="Line 56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27" name="Line 57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28" name="Line 58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5410200" y="2286000"/>
            <a:ext cx="914400" cy="292100"/>
            <a:chOff x="1392" y="2448"/>
            <a:chExt cx="1920" cy="96"/>
          </a:xfrm>
        </p:grpSpPr>
        <p:sp>
          <p:nvSpPr>
            <p:cNvPr id="63530" name="Line 60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31" name="Line 61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32" name="Line 62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6324600" y="2286000"/>
            <a:ext cx="914400" cy="292100"/>
            <a:chOff x="1392" y="2448"/>
            <a:chExt cx="1920" cy="96"/>
          </a:xfrm>
        </p:grpSpPr>
        <p:sp>
          <p:nvSpPr>
            <p:cNvPr id="63534" name="Line 64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35" name="Line 65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36" name="Line 66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7239000" y="2298700"/>
            <a:ext cx="914400" cy="292100"/>
            <a:chOff x="1392" y="2448"/>
            <a:chExt cx="1920" cy="96"/>
          </a:xfrm>
        </p:grpSpPr>
        <p:sp>
          <p:nvSpPr>
            <p:cNvPr id="63538" name="Line 68"/>
            <p:cNvSpPr>
              <a:spLocks noChangeShapeType="1"/>
            </p:cNvSpPr>
            <p:nvPr/>
          </p:nvSpPr>
          <p:spPr bwMode="auto">
            <a:xfrm>
              <a:off x="1392" y="2496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39" name="Line 69"/>
            <p:cNvSpPr>
              <a:spLocks noChangeShapeType="1"/>
            </p:cNvSpPr>
            <p:nvPr/>
          </p:nvSpPr>
          <p:spPr bwMode="auto">
            <a:xfrm>
              <a:off x="139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540" name="Line 70"/>
            <p:cNvSpPr>
              <a:spLocks noChangeShapeType="1"/>
            </p:cNvSpPr>
            <p:nvPr/>
          </p:nvSpPr>
          <p:spPr bwMode="auto">
            <a:xfrm>
              <a:off x="3312" y="2448"/>
              <a:ext cx="0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359" name="AutoShape 71"/>
          <p:cNvSpPr>
            <a:spLocks/>
          </p:cNvSpPr>
          <p:nvPr/>
        </p:nvSpPr>
        <p:spPr bwMode="auto">
          <a:xfrm rot="16200000" flipH="1">
            <a:off x="4336256" y="-1516856"/>
            <a:ext cx="319088" cy="7315200"/>
          </a:xfrm>
          <a:prstGeom prst="leftBrace">
            <a:avLst>
              <a:gd name="adj1" fmla="val 199960"/>
              <a:gd name="adj2" fmla="val 50000"/>
            </a:avLst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altLang="en-US" baseline="30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60" name="AutoShape 72"/>
          <p:cNvSpPr>
            <a:spLocks/>
          </p:cNvSpPr>
          <p:nvPr/>
        </p:nvSpPr>
        <p:spPr bwMode="auto">
          <a:xfrm rot="5400000" flipH="1">
            <a:off x="4812506" y="-545306"/>
            <a:ext cx="280988" cy="6400800"/>
          </a:xfrm>
          <a:prstGeom prst="leftBrace">
            <a:avLst>
              <a:gd name="adj1" fmla="val 174327"/>
              <a:gd name="adj2" fmla="val 50000"/>
            </a:avLst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altLang="en-US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609600" y="27432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Số con vịt bơi dưới ao</a:t>
            </a:r>
          </a:p>
        </p:txBody>
      </p:sp>
      <p:sp>
        <p:nvSpPr>
          <p:cNvPr id="12362" name="AutoShape 74"/>
          <p:cNvSpPr>
            <a:spLocks/>
          </p:cNvSpPr>
          <p:nvPr/>
        </p:nvSpPr>
        <p:spPr bwMode="auto">
          <a:xfrm rot="5400000" flipH="1">
            <a:off x="1143000" y="2209800"/>
            <a:ext cx="3048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28575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eaLnBrk="1" hangingPunct="1"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altLang="en-US" baseline="30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63" name="Text Box 75"/>
          <p:cNvSpPr txBox="1">
            <a:spLocks noChangeArrowheads="1"/>
          </p:cNvSpPr>
          <p:nvPr/>
        </p:nvSpPr>
        <p:spPr bwMode="auto">
          <a:xfrm>
            <a:off x="3530600" y="2743200"/>
            <a:ext cx="3352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Số con vịt trên bờ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/>
      <p:bldP spid="63496" grpId="0"/>
      <p:bldP spid="63497" grpId="0"/>
      <p:bldP spid="63504" grpId="0"/>
      <p:bldP spid="63505" grpId="0"/>
      <p:bldP spid="63506" grpId="0" animBg="1"/>
      <p:bldP spid="12300" grpId="0"/>
      <p:bldP spid="12301" grpId="0"/>
      <p:bldP spid="12359" grpId="0" animBg="1"/>
      <p:bldP spid="12360" grpId="0" animBg="1"/>
      <p:bldP spid="12361" grpId="0"/>
      <p:bldP spid="12362" grpId="0" animBg="1"/>
      <p:bldP spid="123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533400" y="2133600"/>
            <a:ext cx="3657600" cy="549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000" b="1">
                <a:solidFill>
                  <a:srgbClr val="FF0000"/>
                </a:solidFill>
              </a:rPr>
              <a:t>Ai nhanh - Ai đúng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914400" y="3048000"/>
            <a:ext cx="1295400" cy="12192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2514600" y="4495800"/>
            <a:ext cx="1371600" cy="12192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914400" y="4495800"/>
            <a:ext cx="1295400" cy="12192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2514600" y="3048000"/>
            <a:ext cx="1295400" cy="12192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4267200" y="4495800"/>
            <a:ext cx="137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867400" y="3200400"/>
            <a:ext cx="2209800" cy="1905000"/>
            <a:chOff x="3696" y="1536"/>
            <a:chExt cx="1392" cy="1200"/>
          </a:xfrm>
        </p:grpSpPr>
        <p:sp>
          <p:nvSpPr>
            <p:cNvPr id="65545" name="Line 9"/>
            <p:cNvSpPr>
              <a:spLocks noChangeShapeType="1"/>
            </p:cNvSpPr>
            <p:nvPr/>
          </p:nvSpPr>
          <p:spPr bwMode="auto">
            <a:xfrm flipV="1">
              <a:off x="3696" y="2112"/>
              <a:ext cx="0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/>
            </a:p>
          </p:txBody>
        </p:sp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 flipV="1">
              <a:off x="3696" y="1536"/>
              <a:ext cx="720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/>
            </a:p>
          </p:txBody>
        </p:sp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 flipH="1" flipV="1">
              <a:off x="4416" y="1536"/>
              <a:ext cx="672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/>
            </a:p>
          </p:txBody>
        </p:sp>
        <p:sp>
          <p:nvSpPr>
            <p:cNvPr id="65548" name="Line 12"/>
            <p:cNvSpPr>
              <a:spLocks noChangeShapeType="1"/>
            </p:cNvSpPr>
            <p:nvPr/>
          </p:nvSpPr>
          <p:spPr bwMode="auto">
            <a:xfrm flipV="1">
              <a:off x="5088" y="2112"/>
              <a:ext cx="0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/>
            </a:p>
          </p:txBody>
        </p:sp>
        <p:sp>
          <p:nvSpPr>
            <p:cNvPr id="65549" name="Line 13"/>
            <p:cNvSpPr>
              <a:spLocks noChangeShapeType="1"/>
            </p:cNvSpPr>
            <p:nvPr/>
          </p:nvSpPr>
          <p:spPr bwMode="auto">
            <a:xfrm flipH="1" flipV="1">
              <a:off x="4416" y="2112"/>
              <a:ext cx="672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/>
            </a:p>
          </p:txBody>
        </p:sp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 flipH="1">
              <a:off x="3696" y="2112"/>
              <a:ext cx="720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65554" name="WordArt 18"/>
          <p:cNvSpPr>
            <a:spLocks noChangeArrowheads="1" noChangeShapeType="1" noTextEdit="1"/>
          </p:cNvSpPr>
          <p:nvPr/>
        </p:nvSpPr>
        <p:spPr bwMode="auto">
          <a:xfrm>
            <a:off x="3286116" y="500042"/>
            <a:ext cx="22860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625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Trò chơi</a:t>
            </a:r>
          </a:p>
        </p:txBody>
      </p:sp>
      <p:sp>
        <p:nvSpPr>
          <p:cNvPr id="65559" name="AutoShape 23"/>
          <p:cNvSpPr>
            <a:spLocks noChangeArrowheads="1"/>
          </p:cNvSpPr>
          <p:nvPr/>
        </p:nvSpPr>
        <p:spPr bwMode="auto">
          <a:xfrm rot="5400000">
            <a:off x="5600700" y="4152900"/>
            <a:ext cx="1371600" cy="1295400"/>
          </a:xfrm>
          <a:prstGeom prst="rtTriangle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60" name="AutoShape 24"/>
          <p:cNvSpPr>
            <a:spLocks noChangeArrowheads="1"/>
          </p:cNvSpPr>
          <p:nvPr/>
        </p:nvSpPr>
        <p:spPr bwMode="auto">
          <a:xfrm rot="16200000">
            <a:off x="5629275" y="2809875"/>
            <a:ext cx="1314450" cy="1295400"/>
          </a:xfrm>
          <a:prstGeom prst="rtTriangle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61" name="AutoShape 25"/>
          <p:cNvSpPr>
            <a:spLocks noChangeArrowheads="1"/>
          </p:cNvSpPr>
          <p:nvPr/>
        </p:nvSpPr>
        <p:spPr bwMode="auto">
          <a:xfrm rot="10800000">
            <a:off x="6934200" y="4114800"/>
            <a:ext cx="1371600" cy="1331913"/>
          </a:xfrm>
          <a:prstGeom prst="rtTriangle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62" name="AutoShape 26"/>
          <p:cNvSpPr>
            <a:spLocks noChangeArrowheads="1"/>
          </p:cNvSpPr>
          <p:nvPr/>
        </p:nvSpPr>
        <p:spPr bwMode="auto">
          <a:xfrm>
            <a:off x="6934200" y="2800350"/>
            <a:ext cx="1371600" cy="1314450"/>
          </a:xfrm>
          <a:prstGeom prst="rtTriangle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 animBg="1"/>
      <p:bldP spid="65540" grpId="0" animBg="1"/>
      <p:bldP spid="65541" grpId="0" animBg="1"/>
      <p:bldP spid="65542" grpId="0" animBg="1"/>
      <p:bldP spid="65543" grpId="0" animBg="1"/>
      <p:bldP spid="65543" grpId="1" animBg="1"/>
      <p:bldP spid="65554" grpId="0" animBg="1"/>
      <p:bldP spid="65559" grpId="0" animBg="1"/>
      <p:bldP spid="65560" grpId="0" animBg="1"/>
      <p:bldP spid="65561" grpId="0" animBg="1"/>
      <p:bldP spid="655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254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2016-07-08T08:42:45Z</dcterms:created>
  <dcterms:modified xsi:type="dcterms:W3CDTF">2016-07-08T09:21:58Z</dcterms:modified>
</cp:coreProperties>
</file>